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0" r:id="rId3"/>
    <p:sldId id="271" r:id="rId4"/>
    <p:sldId id="272" r:id="rId5"/>
    <p:sldId id="273" r:id="rId6"/>
    <p:sldId id="257" r:id="rId7"/>
    <p:sldId id="258" r:id="rId8"/>
    <p:sldId id="267" r:id="rId9"/>
    <p:sldId id="260" r:id="rId10"/>
    <p:sldId id="259"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2" d="100"/>
          <a:sy n="62" d="100"/>
        </p:scale>
        <p:origin x="-326"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6/29/2017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6/29/2017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6/29/2017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6/29/2017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6/29/2017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ZeCX_zevJ0"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hurchofengland.org/media/39745/gsmisc95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vatican.va/archive/ENG0015/_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Mlv21zGAR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WttGChn5Z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ate.org.uk/art/artworks/spencer-christ-carrying-the-cross-n0411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361" y="2007288"/>
            <a:ext cx="9068586" cy="2590800"/>
          </a:xfrm>
        </p:spPr>
        <p:txBody>
          <a:bodyPr/>
          <a:lstStyle/>
          <a:p>
            <a:r>
              <a:rPr lang="en-GB" dirty="0"/>
              <a:t>Saving SALVATION: </a:t>
            </a:r>
            <a:r>
              <a:rPr lang="en-GB" sz="3200" dirty="0"/>
              <a:t>Does Salvation Mean </a:t>
            </a:r>
            <a:br>
              <a:rPr lang="en-GB" sz="3200" dirty="0"/>
            </a:br>
            <a:r>
              <a:rPr lang="en-GB" sz="3200" dirty="0"/>
              <a:t>Anything </a:t>
            </a:r>
            <a:br>
              <a:rPr lang="en-GB" sz="3200" dirty="0"/>
            </a:br>
            <a:r>
              <a:rPr lang="en-GB" sz="3200" dirty="0"/>
              <a:t>to Us today?</a:t>
            </a:r>
            <a:endParaRPr lang="en-GB" dirty="0"/>
          </a:p>
        </p:txBody>
      </p:sp>
      <p:sp>
        <p:nvSpPr>
          <p:cNvPr id="3" name="Subtitle 2"/>
          <p:cNvSpPr>
            <a:spLocks noGrp="1"/>
          </p:cNvSpPr>
          <p:nvPr>
            <p:ph type="subTitle" idx="1"/>
          </p:nvPr>
        </p:nvSpPr>
        <p:spPr>
          <a:xfrm>
            <a:off x="2717929" y="4682062"/>
            <a:ext cx="7915018" cy="616331"/>
          </a:xfrm>
        </p:spPr>
        <p:txBody>
          <a:bodyPr>
            <a:normAutofit fontScale="77500" lnSpcReduction="20000"/>
          </a:bodyPr>
          <a:lstStyle/>
          <a:p>
            <a:r>
              <a:rPr lang="en-GB" sz="2900" b="1" dirty="0">
                <a:solidFill>
                  <a:schemeClr val="accent5">
                    <a:lumMod val="75000"/>
                  </a:schemeClr>
                </a:solidFill>
              </a:rPr>
              <a:t>SUFFOLK THEOLOGY FORUM, IPSWICH, 29 June 2017</a:t>
            </a:r>
          </a:p>
          <a:p>
            <a:r>
              <a:rPr lang="en-GB" b="1" dirty="0">
                <a:solidFill>
                  <a:schemeClr val="accent3">
                    <a:lumMod val="75000"/>
                  </a:schemeClr>
                </a:solidFill>
              </a:rPr>
              <a:t>Anna Abram, Margaret Beaufort Institute of Theology, Cambridge</a:t>
            </a:r>
          </a:p>
        </p:txBody>
      </p:sp>
      <p:pic>
        <p:nvPicPr>
          <p:cNvPr id="5" name="Picture 4" descr="MBIT logo no letters">
            <a:extLst>
              <a:ext uri="{FF2B5EF4-FFF2-40B4-BE49-F238E27FC236}">
                <a16:creationId xmlns:a16="http://schemas.microsoft.com/office/drawing/2014/main" xmlns="" id="{9A5207DB-C6C1-4EB9-8829-66C4C9A3B54A}"/>
              </a:ext>
            </a:extLst>
          </p:cNvPr>
          <p:cNvPicPr/>
          <p:nvPr/>
        </p:nvPicPr>
        <p:blipFill>
          <a:blip r:embed="rId2" cstate="print"/>
          <a:srcRect/>
          <a:stretch>
            <a:fillRect/>
          </a:stretch>
        </p:blipFill>
        <p:spPr bwMode="auto">
          <a:xfrm>
            <a:off x="1707502" y="4458638"/>
            <a:ext cx="727856" cy="839755"/>
          </a:xfrm>
          <a:prstGeom prst="rect">
            <a:avLst/>
          </a:prstGeom>
          <a:noFill/>
          <a:ln w="9525">
            <a:noFill/>
            <a:miter lim="800000"/>
            <a:headEnd/>
            <a:tailEnd/>
          </a:ln>
        </p:spPr>
      </p:pic>
    </p:spTree>
    <p:extLst>
      <p:ext uri="{BB962C8B-B14F-4D97-AF65-F5344CB8AC3E}">
        <p14:creationId xmlns:p14="http://schemas.microsoft.com/office/powerpoint/2010/main" val="182843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3844616" y="881210"/>
            <a:ext cx="7417925" cy="1517035"/>
          </a:xfrm>
        </p:spPr>
        <p:txBody>
          <a:bodyPr>
            <a:normAutofit/>
          </a:bodyPr>
          <a:lstStyle/>
          <a:p>
            <a:r>
              <a:rPr lang="en-GB" b="1">
                <a:solidFill>
                  <a:schemeClr val="tx1">
                    <a:lumMod val="75000"/>
                    <a:lumOff val="25000"/>
                  </a:schemeClr>
                </a:solidFill>
              </a:rPr>
              <a:t>The Mill and The Cross (2011) Movie Trailer HD </a:t>
            </a:r>
            <a:endParaRPr lang="en-GB">
              <a:solidFill>
                <a:schemeClr val="tx1">
                  <a:lumMod val="75000"/>
                  <a:lumOff val="25000"/>
                </a:schemeClr>
              </a:solidFill>
            </a:endParaRPr>
          </a:p>
        </p:txBody>
      </p:sp>
      <p:sp>
        <p:nvSpPr>
          <p:cNvPr id="3" name="Content Placeholder 2"/>
          <p:cNvSpPr>
            <a:spLocks noGrp="1"/>
          </p:cNvSpPr>
          <p:nvPr>
            <p:ph idx="1"/>
          </p:nvPr>
        </p:nvSpPr>
        <p:spPr>
          <a:xfrm>
            <a:off x="3844616" y="2626840"/>
            <a:ext cx="7245103" cy="3131777"/>
          </a:xfrm>
        </p:spPr>
        <p:txBody>
          <a:bodyPr>
            <a:normAutofit/>
          </a:bodyPr>
          <a:lstStyle/>
          <a:p>
            <a:r>
              <a:rPr lang="en-GB">
                <a:solidFill>
                  <a:schemeClr val="tx1">
                    <a:lumMod val="75000"/>
                    <a:lumOff val="25000"/>
                  </a:schemeClr>
                </a:solidFill>
                <a:hlinkClick r:id="rId3"/>
              </a:rPr>
              <a:t>https://www.youtube.com/watch?v=1ZeCX_zevJ0</a:t>
            </a:r>
            <a:endParaRPr lang="en-GB">
              <a:solidFill>
                <a:schemeClr val="tx1">
                  <a:lumMod val="75000"/>
                  <a:lumOff val="25000"/>
                </a:schemeClr>
              </a:solidFill>
            </a:endParaRPr>
          </a:p>
          <a:p>
            <a:endParaRPr lang="en-GB">
              <a:solidFill>
                <a:schemeClr val="tx1">
                  <a:lumMod val="75000"/>
                  <a:lumOff val="25000"/>
                </a:schemeClr>
              </a:solidFill>
            </a:endParaRPr>
          </a:p>
        </p:txBody>
      </p:sp>
    </p:spTree>
    <p:extLst>
      <p:ext uri="{BB962C8B-B14F-4D97-AF65-F5344CB8AC3E}">
        <p14:creationId xmlns:p14="http://schemas.microsoft.com/office/powerpoint/2010/main" val="374291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248312"/>
            <a:ext cx="4991450" cy="909369"/>
          </a:xfrm>
          <a:solidFill>
            <a:srgbClr val="FFFFCC"/>
          </a:solidFill>
        </p:spPr>
        <p:txBody>
          <a:bodyPr>
            <a:normAutofit/>
          </a:bodyPr>
          <a:lstStyle/>
          <a:p>
            <a:r>
              <a:rPr lang="en-GB" sz="3600" dirty="0"/>
              <a:t>Perfecting Humanity</a:t>
            </a:r>
          </a:p>
        </p:txBody>
      </p:sp>
      <p:sp>
        <p:nvSpPr>
          <p:cNvPr id="3" name="Content Placeholder 2"/>
          <p:cNvSpPr>
            <a:spLocks noGrp="1"/>
          </p:cNvSpPr>
          <p:nvPr>
            <p:ph idx="1"/>
          </p:nvPr>
        </p:nvSpPr>
        <p:spPr>
          <a:xfrm>
            <a:off x="311792" y="1124125"/>
            <a:ext cx="10058400" cy="5293115"/>
          </a:xfrm>
        </p:spPr>
        <p:txBody>
          <a:bodyPr/>
          <a:lstStyle/>
          <a:p>
            <a:pPr marL="0" indent="0">
              <a:buNone/>
            </a:pPr>
            <a:endParaRPr lang="en-GB" dirty="0"/>
          </a:p>
          <a:p>
            <a:endParaRPr lang="en-GB" dirty="0"/>
          </a:p>
          <a:p>
            <a:endParaRPr lang="en-GB" dirty="0"/>
          </a:p>
        </p:txBody>
      </p:sp>
      <p:sp>
        <p:nvSpPr>
          <p:cNvPr id="11" name="Right Arrow 10"/>
          <p:cNvSpPr/>
          <p:nvPr/>
        </p:nvSpPr>
        <p:spPr>
          <a:xfrm>
            <a:off x="7021629" y="279632"/>
            <a:ext cx="10570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a:stretch>
            <a:fillRect/>
          </a:stretch>
        </p:blipFill>
        <p:spPr>
          <a:xfrm>
            <a:off x="2222501" y="1157681"/>
            <a:ext cx="8534400" cy="5447085"/>
          </a:xfrm>
          <a:prstGeom prst="rect">
            <a:avLst/>
          </a:prstGeom>
        </p:spPr>
      </p:pic>
    </p:spTree>
    <p:extLst>
      <p:ext uri="{BB962C8B-B14F-4D97-AF65-F5344CB8AC3E}">
        <p14:creationId xmlns:p14="http://schemas.microsoft.com/office/powerpoint/2010/main" val="20056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788" y="642594"/>
            <a:ext cx="8190411" cy="1371600"/>
          </a:xfrm>
        </p:spPr>
        <p:txBody>
          <a:bodyPr/>
          <a:lstStyle/>
          <a:p>
            <a:r>
              <a:rPr lang="en-GB" b="1">
                <a:solidFill>
                  <a:srgbClr val="FF0000"/>
                </a:solidFill>
              </a:rPr>
              <a:t>SALVATION?</a:t>
            </a:r>
            <a:endParaRPr lang="en-GB" b="1" dirty="0">
              <a:solidFill>
                <a:srgbClr val="FF0000"/>
              </a:solidFill>
            </a:endParaRPr>
          </a:p>
        </p:txBody>
      </p:sp>
      <p:sp>
        <p:nvSpPr>
          <p:cNvPr id="3" name="Content Placeholder 2"/>
          <p:cNvSpPr>
            <a:spLocks noGrp="1"/>
          </p:cNvSpPr>
          <p:nvPr>
            <p:ph idx="1"/>
          </p:nvPr>
        </p:nvSpPr>
        <p:spPr>
          <a:xfrm>
            <a:off x="313509" y="2103120"/>
            <a:ext cx="11460480" cy="3931920"/>
          </a:xfrm>
        </p:spPr>
        <p:txBody>
          <a:bodyPr>
            <a:normAutofit/>
          </a:bodyPr>
          <a:lstStyle/>
          <a:p>
            <a:r>
              <a:rPr lang="en-GB" b="1">
                <a:solidFill>
                  <a:srgbClr val="FF0000"/>
                </a:solidFill>
              </a:rPr>
              <a:t>S</a:t>
            </a:r>
            <a:r>
              <a:rPr lang="en-GB" b="1"/>
              <a:t> – Sacrament of Fulfilment (Ongoing/Eschatological)</a:t>
            </a:r>
          </a:p>
          <a:p>
            <a:r>
              <a:rPr lang="en-GB" b="1">
                <a:solidFill>
                  <a:srgbClr val="FF0000"/>
                </a:solidFill>
              </a:rPr>
              <a:t>A</a:t>
            </a:r>
            <a:r>
              <a:rPr lang="en-GB" b="1"/>
              <a:t> – Awakening (the moral and spiritual self); recognition of the lack in us/our incompleteness</a:t>
            </a:r>
          </a:p>
          <a:p>
            <a:r>
              <a:rPr lang="en-GB" b="1">
                <a:solidFill>
                  <a:srgbClr val="FF0000"/>
                </a:solidFill>
              </a:rPr>
              <a:t>L</a:t>
            </a:r>
            <a:r>
              <a:rPr lang="en-GB" b="1"/>
              <a:t> – Love (perfects our humanity; fulfils the lack in us). </a:t>
            </a:r>
          </a:p>
          <a:p>
            <a:pPr marL="0" indent="0">
              <a:buNone/>
            </a:pPr>
            <a:r>
              <a:rPr lang="en-GB" b="1"/>
              <a:t>        Life on earth has significance and we have a fundamental role to play in our salvation.</a:t>
            </a:r>
          </a:p>
          <a:p>
            <a:r>
              <a:rPr lang="en-GB" b="1">
                <a:solidFill>
                  <a:srgbClr val="FF0000"/>
                </a:solidFill>
              </a:rPr>
              <a:t>V</a:t>
            </a:r>
            <a:r>
              <a:rPr lang="en-GB" b="1"/>
              <a:t> – Virtue (a disposition of mind that enables us to live and act rightly; right habit; right behaviour)</a:t>
            </a:r>
          </a:p>
          <a:p>
            <a:r>
              <a:rPr lang="en-GB" b="1">
                <a:solidFill>
                  <a:srgbClr val="FF0000"/>
                </a:solidFill>
              </a:rPr>
              <a:t>A</a:t>
            </a:r>
            <a:r>
              <a:rPr lang="en-GB" b="1"/>
              <a:t> – Attention (being in the moment, having eyes open)</a:t>
            </a:r>
          </a:p>
          <a:p>
            <a:r>
              <a:rPr lang="en-GB" b="1">
                <a:solidFill>
                  <a:srgbClr val="FF0000"/>
                </a:solidFill>
              </a:rPr>
              <a:t>T</a:t>
            </a:r>
            <a:r>
              <a:rPr lang="en-GB" b="1"/>
              <a:t> – Transformation (continuous and ongoing with sin and vice as its material)</a:t>
            </a:r>
          </a:p>
          <a:p>
            <a:r>
              <a:rPr lang="en-GB" b="1">
                <a:solidFill>
                  <a:srgbClr val="FF0000"/>
                </a:solidFill>
              </a:rPr>
              <a:t>I</a:t>
            </a:r>
            <a:r>
              <a:rPr lang="en-GB" b="1"/>
              <a:t> – Integrity (bringing everything together under God)</a:t>
            </a:r>
          </a:p>
          <a:p>
            <a:r>
              <a:rPr lang="en-GB" b="1">
                <a:solidFill>
                  <a:srgbClr val="FF0000"/>
                </a:solidFill>
              </a:rPr>
              <a:t>O</a:t>
            </a:r>
            <a:r>
              <a:rPr lang="en-GB" b="1"/>
              <a:t> – Openness (to God, to the Other, to Oneself, to Life)</a:t>
            </a:r>
          </a:p>
          <a:p>
            <a:r>
              <a:rPr lang="en-GB" b="1">
                <a:solidFill>
                  <a:srgbClr val="FF0000"/>
                </a:solidFill>
              </a:rPr>
              <a:t>N</a:t>
            </a:r>
            <a:r>
              <a:rPr lang="en-GB" b="1"/>
              <a:t> – Natural and Super-Natural (achievement and God’s work in us); ‘</a:t>
            </a:r>
            <a:r>
              <a:rPr lang="en-GB" sz="1600" b="1"/>
              <a:t>supernatural existential’ (Rahner)</a:t>
            </a:r>
            <a:endParaRPr lang="en-GB" b="1" dirty="0"/>
          </a:p>
        </p:txBody>
      </p:sp>
    </p:spTree>
    <p:extLst>
      <p:ext uri="{BB962C8B-B14F-4D97-AF65-F5344CB8AC3E}">
        <p14:creationId xmlns:p14="http://schemas.microsoft.com/office/powerpoint/2010/main" val="39963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E4ED1-4F83-4AB4-BA92-D506B92AA953}"/>
              </a:ext>
            </a:extLst>
          </p:cNvPr>
          <p:cNvSpPr>
            <a:spLocks noGrp="1"/>
          </p:cNvSpPr>
          <p:nvPr>
            <p:ph type="title"/>
          </p:nvPr>
        </p:nvSpPr>
        <p:spPr/>
        <p:txBody>
          <a:bodyPr/>
          <a:lstStyle/>
          <a:p>
            <a:r>
              <a:rPr lang="en-GB" dirty="0"/>
              <a:t>St Augustine:</a:t>
            </a:r>
          </a:p>
        </p:txBody>
      </p:sp>
      <p:sp>
        <p:nvSpPr>
          <p:cNvPr id="3" name="Content Placeholder 2">
            <a:extLst>
              <a:ext uri="{FF2B5EF4-FFF2-40B4-BE49-F238E27FC236}">
                <a16:creationId xmlns:a16="http://schemas.microsoft.com/office/drawing/2014/main" xmlns="" id="{1F56761F-D38A-49FD-A47C-C9CCBC6CF63E}"/>
              </a:ext>
            </a:extLst>
          </p:cNvPr>
          <p:cNvSpPr>
            <a:spLocks noGrp="1"/>
          </p:cNvSpPr>
          <p:nvPr>
            <p:ph idx="1"/>
          </p:nvPr>
        </p:nvSpPr>
        <p:spPr/>
        <p:txBody>
          <a:bodyPr/>
          <a:lstStyle/>
          <a:p>
            <a:r>
              <a:rPr lang="en-GB" sz="2400" dirty="0"/>
              <a:t>‘All together we are members of Christ and are his body; and not we who are in this place only, but throughout the world; and not at this time only, but – what shall I say – from Abel the just man until the end of time, as long as men beget and are begotten, whoever among the just made his passage through this life, whether now, that is, not in this place, but in the present life, or in generations to come, </a:t>
            </a:r>
            <a:r>
              <a:rPr lang="en-GB" sz="2400" b="1" u="sng" dirty="0"/>
              <a:t>all the just</a:t>
            </a:r>
            <a:r>
              <a:rPr lang="en-GB" sz="2400" dirty="0"/>
              <a:t> are one body of Christ, and individually his members’ (</a:t>
            </a:r>
            <a:r>
              <a:rPr lang="en-GB" sz="2400" i="1" dirty="0" err="1"/>
              <a:t>Sermo</a:t>
            </a:r>
            <a:r>
              <a:rPr lang="en-GB" sz="2400" dirty="0"/>
              <a:t> 341:9, 1; PL 39:1499-1500).</a:t>
            </a:r>
          </a:p>
          <a:p>
            <a:endParaRPr lang="en-GB" dirty="0"/>
          </a:p>
        </p:txBody>
      </p:sp>
    </p:spTree>
    <p:extLst>
      <p:ext uri="{BB962C8B-B14F-4D97-AF65-F5344CB8AC3E}">
        <p14:creationId xmlns:p14="http://schemas.microsoft.com/office/powerpoint/2010/main" val="56653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7367-90AA-4C7A-A1E3-A676643BAADC}"/>
              </a:ext>
            </a:extLst>
          </p:cNvPr>
          <p:cNvSpPr>
            <a:spLocks noGrp="1"/>
          </p:cNvSpPr>
          <p:nvPr>
            <p:ph type="title"/>
          </p:nvPr>
        </p:nvSpPr>
        <p:spPr>
          <a:xfrm>
            <a:off x="452928" y="411935"/>
            <a:ext cx="11297540" cy="1371600"/>
          </a:xfrm>
        </p:spPr>
        <p:txBody>
          <a:bodyPr>
            <a:noAutofit/>
          </a:bodyPr>
          <a:lstStyle/>
          <a:p>
            <a:r>
              <a:rPr lang="en-GB" sz="3600" b="1" dirty="0"/>
              <a:t>Church of England in the ‘Gospel of Salvation’, General Synod’s report, 2010 </a:t>
            </a:r>
            <a:br>
              <a:rPr lang="en-GB" sz="3600" b="1" dirty="0"/>
            </a:br>
            <a:r>
              <a:rPr lang="en-GB" sz="3600" b="1" dirty="0"/>
              <a:t> </a:t>
            </a:r>
            <a:r>
              <a:rPr lang="en-GB" sz="1600" b="1" dirty="0"/>
              <a:t>(</a:t>
            </a:r>
            <a:r>
              <a:rPr lang="en-GB" sz="1600" b="1" dirty="0">
                <a:hlinkClick r:id="rId2"/>
              </a:rPr>
              <a:t>https://www.churchofengland.org/media/39745/gsmisc956.pdf</a:t>
            </a:r>
            <a:r>
              <a:rPr lang="en-GB" sz="1600" b="1" dirty="0"/>
              <a:t> )</a:t>
            </a:r>
            <a:endParaRPr lang="en-GB" sz="3600" dirty="0"/>
          </a:p>
        </p:txBody>
      </p:sp>
      <p:sp>
        <p:nvSpPr>
          <p:cNvPr id="3" name="Content Placeholder 2">
            <a:extLst>
              <a:ext uri="{FF2B5EF4-FFF2-40B4-BE49-F238E27FC236}">
                <a16:creationId xmlns:a16="http://schemas.microsoft.com/office/drawing/2014/main" xmlns="" id="{1EE89EC2-6295-47B5-AA1D-092B9030DFC5}"/>
              </a:ext>
            </a:extLst>
          </p:cNvPr>
          <p:cNvSpPr>
            <a:spLocks noGrp="1"/>
          </p:cNvSpPr>
          <p:nvPr>
            <p:ph idx="1"/>
          </p:nvPr>
        </p:nvSpPr>
        <p:spPr>
          <a:xfrm>
            <a:off x="452927" y="2103120"/>
            <a:ext cx="11297540" cy="3931920"/>
          </a:xfrm>
        </p:spPr>
        <p:txBody>
          <a:bodyPr>
            <a:normAutofit lnSpcReduction="10000"/>
          </a:bodyPr>
          <a:lstStyle/>
          <a:p>
            <a:pPr>
              <a:buFont typeface="Arial" panose="020B0604020202020204" pitchFamily="34" charset="0"/>
              <a:buChar char="•"/>
            </a:pPr>
            <a:r>
              <a:rPr lang="en-GB" dirty="0"/>
              <a:t>‘The gospel testifies to </a:t>
            </a:r>
            <a:r>
              <a:rPr lang="en-GB" b="1" dirty="0"/>
              <a:t>the uniqueness of Jesus Christ in God’s plan for the salvation of the world</a:t>
            </a:r>
            <a:r>
              <a:rPr lang="en-GB" dirty="0"/>
              <a:t>. There can be no greater theme – and no higher calling for the Church than to bear witness to salvation in and through Christ’.</a:t>
            </a:r>
          </a:p>
          <a:p>
            <a:pPr>
              <a:buFont typeface="Arial" panose="020B0604020202020204" pitchFamily="34" charset="0"/>
              <a:buChar char="•"/>
            </a:pPr>
            <a:r>
              <a:rPr lang="en-GB" dirty="0"/>
              <a:t>‘Christ’s saving work is not a commodity to be sold but a gift to be shared. If we keep always in mind the central insight that it is not we who bring others to Christ but God working in them, we can avoid colluding with the marketing mindset which would paint every evangelist as a huckster and portray God’s children as ‘targets’ for conversion. When our encounters with our neighbours, of other faiths and none, are distinguished from exercises in salesmanship, we can be confident that we are sharing God’s love rather than marketing another lifestyle choice’.</a:t>
            </a:r>
          </a:p>
          <a:p>
            <a:pPr>
              <a:buFont typeface="Arial" panose="020B0604020202020204" pitchFamily="34" charset="0"/>
              <a:buChar char="•"/>
            </a:pPr>
            <a:r>
              <a:rPr lang="en-GB" dirty="0"/>
              <a:t>Salvation and Dialogue (including Inter-religious dialogue)</a:t>
            </a:r>
          </a:p>
          <a:p>
            <a:pPr>
              <a:buFont typeface="Arial" panose="020B0604020202020204" pitchFamily="34" charset="0"/>
              <a:buChar char="•"/>
            </a:pPr>
            <a:r>
              <a:rPr lang="en-GB" dirty="0"/>
              <a:t>Witness</a:t>
            </a:r>
          </a:p>
          <a:p>
            <a:pPr>
              <a:buFont typeface="Arial" panose="020B0604020202020204" pitchFamily="34" charset="0"/>
              <a:buChar char="•"/>
            </a:pPr>
            <a:r>
              <a:rPr lang="en-GB" dirty="0"/>
              <a:t>Education</a:t>
            </a:r>
          </a:p>
          <a:p>
            <a:pPr>
              <a:buFont typeface="Arial" panose="020B0604020202020204" pitchFamily="34" charset="0"/>
              <a:buChar char="•"/>
            </a:pPr>
            <a:r>
              <a:rPr lang="en-GB" dirty="0"/>
              <a:t>Chaplaincy </a:t>
            </a:r>
          </a:p>
          <a:p>
            <a:endParaRPr lang="en-GB" dirty="0"/>
          </a:p>
        </p:txBody>
      </p:sp>
    </p:spTree>
    <p:extLst>
      <p:ext uri="{BB962C8B-B14F-4D97-AF65-F5344CB8AC3E}">
        <p14:creationId xmlns:p14="http://schemas.microsoft.com/office/powerpoint/2010/main" val="76178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F5F14-BF86-4146-A81A-79DE79C757D9}"/>
              </a:ext>
            </a:extLst>
          </p:cNvPr>
          <p:cNvSpPr>
            <a:spLocks noGrp="1"/>
          </p:cNvSpPr>
          <p:nvPr>
            <p:ph type="title"/>
          </p:nvPr>
        </p:nvSpPr>
        <p:spPr/>
        <p:txBody>
          <a:bodyPr>
            <a:normAutofit fontScale="90000"/>
          </a:bodyPr>
          <a:lstStyle/>
          <a:p>
            <a:r>
              <a:rPr lang="en-GB" b="1" dirty="0"/>
              <a:t>Catechism of the Catholic Church</a:t>
            </a:r>
            <a:br>
              <a:rPr lang="en-GB" b="1" dirty="0"/>
            </a:br>
            <a:r>
              <a:rPr lang="en-GB" sz="2700" u="sng" dirty="0">
                <a:hlinkClick r:id="rId2"/>
              </a:rPr>
              <a:t>http://www.vatican.va/archive/ENG0015/_INDEX.HTM</a:t>
            </a:r>
            <a:r>
              <a:rPr lang="en-GB" sz="2700" dirty="0"/>
              <a:t> </a:t>
            </a:r>
            <a:endParaRPr lang="en-GB" dirty="0"/>
          </a:p>
        </p:txBody>
      </p:sp>
      <p:sp>
        <p:nvSpPr>
          <p:cNvPr id="3" name="Content Placeholder 2">
            <a:extLst>
              <a:ext uri="{FF2B5EF4-FFF2-40B4-BE49-F238E27FC236}">
                <a16:creationId xmlns:a16="http://schemas.microsoft.com/office/drawing/2014/main" xmlns="" id="{C185178A-8F7F-44A5-83E5-C99AD804C6D1}"/>
              </a:ext>
            </a:extLst>
          </p:cNvPr>
          <p:cNvSpPr>
            <a:spLocks noGrp="1"/>
          </p:cNvSpPr>
          <p:nvPr>
            <p:ph idx="1"/>
          </p:nvPr>
        </p:nvSpPr>
        <p:spPr>
          <a:xfrm>
            <a:off x="529839" y="2103120"/>
            <a:ext cx="11135170" cy="3931920"/>
          </a:xfrm>
        </p:spPr>
        <p:txBody>
          <a:bodyPr>
            <a:normAutofit fontScale="92500" lnSpcReduction="10000"/>
          </a:bodyPr>
          <a:lstStyle/>
          <a:p>
            <a:r>
              <a:rPr lang="en-GB" b="1" dirty="0"/>
              <a:t>Baptism</a:t>
            </a:r>
            <a:r>
              <a:rPr lang="en-GB" dirty="0"/>
              <a:t> is necessary for salvation (CCC 1257). This baptism </a:t>
            </a:r>
            <a:r>
              <a:rPr lang="en-GB" b="1" dirty="0"/>
              <a:t>erases</a:t>
            </a:r>
            <a:r>
              <a:rPr lang="en-GB" dirty="0"/>
              <a:t> </a:t>
            </a:r>
            <a:r>
              <a:rPr lang="en-GB" b="1" dirty="0"/>
              <a:t>original sin</a:t>
            </a:r>
            <a:r>
              <a:rPr lang="en-GB" dirty="0"/>
              <a:t> (CCC 405), unites the person with Christ (CCC 977), infuses grace into the person (CCC 1999), and </a:t>
            </a:r>
            <a:r>
              <a:rPr lang="en-GB" b="1" dirty="0"/>
              <a:t>grants justification</a:t>
            </a:r>
            <a:r>
              <a:rPr lang="en-GB" dirty="0"/>
              <a:t> (CCC 1992, 2020). </a:t>
            </a:r>
          </a:p>
          <a:p>
            <a:pPr lvl="0"/>
            <a:r>
              <a:rPr lang="en-GB" b="1" dirty="0"/>
              <a:t>To maintain salvation, it is necessary to perform good works</a:t>
            </a:r>
            <a:r>
              <a:rPr lang="en-GB" dirty="0"/>
              <a:t> (CCC 2010, 2068, 2080) and participate in the sacraments (CCC 1129) which provide grace that is "proper to each sacrament" (CCC 1129, 2003). This is necessary in order to maintain infused grace (CCC 987, 1468). However, grace can be lessened by venial sins or completely lost by mortal sins. </a:t>
            </a:r>
          </a:p>
          <a:p>
            <a:pPr lvl="0"/>
            <a:r>
              <a:rPr lang="en-GB" dirty="0"/>
              <a:t>Eucharist removes venial sins (CCC 1416). Through the Sacrament of Reconciliation (CCC 980) we can be reconciled with God and with the Church</a:t>
            </a:r>
          </a:p>
          <a:p>
            <a:pPr lvl="0"/>
            <a:r>
              <a:rPr lang="en-GB" b="1" dirty="0"/>
              <a:t>Justification has been merited for us by the Passion of Christ</a:t>
            </a:r>
            <a:r>
              <a:rPr lang="en-GB" dirty="0"/>
              <a:t> who offered himself on the cross (CCC 1992) </a:t>
            </a:r>
          </a:p>
          <a:p>
            <a:pPr lvl="0"/>
            <a:r>
              <a:rPr lang="en-GB" dirty="0"/>
              <a:t>‘</a:t>
            </a:r>
            <a:r>
              <a:rPr lang="en-GB" b="1" dirty="0"/>
              <a:t>No Salvation Outside the Church</a:t>
            </a:r>
            <a:r>
              <a:rPr lang="en-GB" dirty="0"/>
              <a:t>’ – ‘How are we to understand this affirmation, often repeated by the Church Fathers? Re-formulated positively, it means that all salvation comes from Christ the Head through the Church which is his Body” (CCC 846).</a:t>
            </a:r>
          </a:p>
          <a:p>
            <a:endParaRPr lang="en-GB" dirty="0"/>
          </a:p>
        </p:txBody>
      </p:sp>
    </p:spTree>
    <p:extLst>
      <p:ext uri="{BB962C8B-B14F-4D97-AF65-F5344CB8AC3E}">
        <p14:creationId xmlns:p14="http://schemas.microsoft.com/office/powerpoint/2010/main" val="192293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5D911-A7DE-44DF-8239-CB1182739F8F}"/>
              </a:ext>
            </a:extLst>
          </p:cNvPr>
          <p:cNvSpPr>
            <a:spLocks noGrp="1"/>
          </p:cNvSpPr>
          <p:nvPr>
            <p:ph type="title"/>
          </p:nvPr>
        </p:nvSpPr>
        <p:spPr/>
        <p:txBody>
          <a:bodyPr/>
          <a:lstStyle/>
          <a:p>
            <a:r>
              <a:rPr lang="en-GB" b="1" dirty="0"/>
              <a:t>Yves </a:t>
            </a:r>
            <a:r>
              <a:rPr lang="en-GB" b="1" dirty="0" err="1"/>
              <a:t>Congar</a:t>
            </a:r>
            <a:r>
              <a:rPr lang="en-GB" b="1" dirty="0"/>
              <a:t>:</a:t>
            </a:r>
            <a:endParaRPr lang="en-GB" dirty="0"/>
          </a:p>
        </p:txBody>
      </p:sp>
      <p:sp>
        <p:nvSpPr>
          <p:cNvPr id="3" name="Content Placeholder 2">
            <a:extLst>
              <a:ext uri="{FF2B5EF4-FFF2-40B4-BE49-F238E27FC236}">
                <a16:creationId xmlns:a16="http://schemas.microsoft.com/office/drawing/2014/main" xmlns="" id="{5CFEDF91-3050-4AA1-8CFC-2EFCA10B9D28}"/>
              </a:ext>
            </a:extLst>
          </p:cNvPr>
          <p:cNvSpPr>
            <a:spLocks noGrp="1"/>
          </p:cNvSpPr>
          <p:nvPr>
            <p:ph idx="1"/>
          </p:nvPr>
        </p:nvSpPr>
        <p:spPr/>
        <p:txBody>
          <a:bodyPr/>
          <a:lstStyle/>
          <a:p>
            <a:r>
              <a:rPr lang="en-GB" dirty="0"/>
              <a:t>‘Every Catholic must admit and admits that there have existed and exist </a:t>
            </a:r>
            <a:r>
              <a:rPr lang="en-GB" b="1" dirty="0"/>
              <a:t>gifts of light and grace working for salvation outside the visible boundaries of the Church</a:t>
            </a:r>
            <a:r>
              <a:rPr lang="en-GB" dirty="0"/>
              <a:t>. We do not even deem it necessary to hold, as is nonetheless commonly done, that these graces are received through the Church; it is enough that they be received in view of the Church and that they orient people toward the Church or incorporate into her invisibly’ (Y. </a:t>
            </a:r>
            <a:r>
              <a:rPr lang="en-GB" dirty="0" err="1"/>
              <a:t>Congar</a:t>
            </a:r>
            <a:r>
              <a:rPr lang="en-GB" dirty="0"/>
              <a:t>, </a:t>
            </a:r>
            <a:r>
              <a:rPr lang="en-GB" i="1" dirty="0" err="1"/>
              <a:t>L’Eglise</a:t>
            </a:r>
            <a:r>
              <a:rPr lang="en-GB" i="1" dirty="0"/>
              <a:t> </a:t>
            </a:r>
            <a:r>
              <a:rPr lang="en-GB" i="1" dirty="0" err="1"/>
              <a:t>sacrement</a:t>
            </a:r>
            <a:r>
              <a:rPr lang="en-GB" i="1" dirty="0"/>
              <a:t> </a:t>
            </a:r>
            <a:r>
              <a:rPr lang="en-GB" i="1" dirty="0" err="1"/>
              <a:t>universel</a:t>
            </a:r>
            <a:r>
              <a:rPr lang="en-GB" i="1" dirty="0"/>
              <a:t> du </a:t>
            </a:r>
            <a:r>
              <a:rPr lang="en-GB" i="1" dirty="0" err="1"/>
              <a:t>salut</a:t>
            </a:r>
            <a:r>
              <a:rPr lang="en-GB" i="1" dirty="0"/>
              <a:t>, in: </a:t>
            </a:r>
            <a:r>
              <a:rPr lang="en-GB" i="1" dirty="0" err="1"/>
              <a:t>Cette</a:t>
            </a:r>
            <a:r>
              <a:rPr lang="en-GB" i="1" dirty="0"/>
              <a:t> </a:t>
            </a:r>
            <a:r>
              <a:rPr lang="en-GB" i="1" dirty="0" err="1"/>
              <a:t>Eglise</a:t>
            </a:r>
            <a:r>
              <a:rPr lang="en-GB" i="1" dirty="0"/>
              <a:t> que </a:t>
            </a:r>
            <a:r>
              <a:rPr lang="en-GB" i="1" dirty="0" err="1"/>
              <a:t>j’aime</a:t>
            </a:r>
            <a:r>
              <a:rPr lang="en-GB" dirty="0"/>
              <a:t>, Cerf, Paris 1968, p. 58)</a:t>
            </a:r>
          </a:p>
          <a:p>
            <a:endParaRPr lang="en-GB" dirty="0"/>
          </a:p>
        </p:txBody>
      </p:sp>
    </p:spTree>
    <p:extLst>
      <p:ext uri="{BB962C8B-B14F-4D97-AF65-F5344CB8AC3E}">
        <p14:creationId xmlns:p14="http://schemas.microsoft.com/office/powerpoint/2010/main" val="113062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3844616" y="881210"/>
            <a:ext cx="7417925" cy="1517035"/>
          </a:xfrm>
        </p:spPr>
        <p:txBody>
          <a:bodyPr>
            <a:normAutofit/>
          </a:bodyPr>
          <a:lstStyle/>
          <a:p>
            <a:r>
              <a:rPr lang="en-GB" b="1">
                <a:solidFill>
                  <a:schemeClr val="tx1">
                    <a:lumMod val="75000"/>
                    <a:lumOff val="25000"/>
                  </a:schemeClr>
                </a:solidFill>
              </a:rPr>
              <a:t>What is Salvation? (In 2 Minutes) - Paul Washer </a:t>
            </a:r>
            <a:endParaRPr lang="en-GB">
              <a:solidFill>
                <a:schemeClr val="tx1">
                  <a:lumMod val="75000"/>
                  <a:lumOff val="25000"/>
                </a:schemeClr>
              </a:solidFill>
            </a:endParaRPr>
          </a:p>
        </p:txBody>
      </p:sp>
      <p:sp>
        <p:nvSpPr>
          <p:cNvPr id="3" name="Content Placeholder 2"/>
          <p:cNvSpPr>
            <a:spLocks noGrp="1"/>
          </p:cNvSpPr>
          <p:nvPr>
            <p:ph idx="1"/>
          </p:nvPr>
        </p:nvSpPr>
        <p:spPr>
          <a:xfrm>
            <a:off x="3844616" y="2626840"/>
            <a:ext cx="7245103" cy="3131777"/>
          </a:xfrm>
        </p:spPr>
        <p:txBody>
          <a:bodyPr>
            <a:normAutofit/>
          </a:bodyPr>
          <a:lstStyle/>
          <a:p>
            <a:r>
              <a:rPr lang="en-GB">
                <a:solidFill>
                  <a:schemeClr val="tx1">
                    <a:lumMod val="75000"/>
                    <a:lumOff val="25000"/>
                  </a:schemeClr>
                </a:solidFill>
                <a:hlinkClick r:id="rId3"/>
              </a:rPr>
              <a:t>https://www.youtube.com/watch?v=NMlv21zGARM</a:t>
            </a:r>
            <a:endParaRPr lang="en-GB">
              <a:solidFill>
                <a:schemeClr val="tx1">
                  <a:lumMod val="75000"/>
                  <a:lumOff val="25000"/>
                </a:schemeClr>
              </a:solidFill>
            </a:endParaRPr>
          </a:p>
          <a:p>
            <a:pPr marL="0" indent="0">
              <a:buNone/>
            </a:pPr>
            <a:endParaRPr lang="en-GB">
              <a:solidFill>
                <a:schemeClr val="tx1">
                  <a:lumMod val="75000"/>
                  <a:lumOff val="25000"/>
                </a:schemeClr>
              </a:solidFill>
            </a:endParaRPr>
          </a:p>
          <a:p>
            <a:endParaRPr lang="en-GB">
              <a:solidFill>
                <a:schemeClr val="tx1">
                  <a:lumMod val="75000"/>
                  <a:lumOff val="25000"/>
                </a:schemeClr>
              </a:solidFill>
            </a:endParaRPr>
          </a:p>
        </p:txBody>
      </p:sp>
    </p:spTree>
    <p:extLst>
      <p:ext uri="{BB962C8B-B14F-4D97-AF65-F5344CB8AC3E}">
        <p14:creationId xmlns:p14="http://schemas.microsoft.com/office/powerpoint/2010/main" val="59207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3844616" y="881210"/>
            <a:ext cx="7417925" cy="1517035"/>
          </a:xfrm>
        </p:spPr>
        <p:txBody>
          <a:bodyPr>
            <a:normAutofit/>
          </a:bodyPr>
          <a:lstStyle/>
          <a:p>
            <a:r>
              <a:rPr lang="fr-FR" sz="4400" b="1">
                <a:solidFill>
                  <a:schemeClr val="tx1">
                    <a:lumMod val="75000"/>
                    <a:lumOff val="25000"/>
                  </a:schemeClr>
                </a:solidFill>
              </a:rPr>
              <a:t>Gabrielle Aplin: Salvation (Official Lyrics Video)</a:t>
            </a:r>
            <a:endParaRPr lang="en-GB" sz="4400">
              <a:solidFill>
                <a:schemeClr val="tx1">
                  <a:lumMod val="75000"/>
                  <a:lumOff val="25000"/>
                </a:schemeClr>
              </a:solidFill>
            </a:endParaRPr>
          </a:p>
        </p:txBody>
      </p:sp>
      <p:sp>
        <p:nvSpPr>
          <p:cNvPr id="3" name="Content Placeholder 2"/>
          <p:cNvSpPr>
            <a:spLocks noGrp="1"/>
          </p:cNvSpPr>
          <p:nvPr>
            <p:ph idx="1"/>
          </p:nvPr>
        </p:nvSpPr>
        <p:spPr>
          <a:xfrm>
            <a:off x="3844616" y="2626840"/>
            <a:ext cx="7245103" cy="3131777"/>
          </a:xfrm>
        </p:spPr>
        <p:txBody>
          <a:bodyPr>
            <a:normAutofit/>
          </a:bodyPr>
          <a:lstStyle/>
          <a:p>
            <a:r>
              <a:rPr lang="en-GB">
                <a:solidFill>
                  <a:schemeClr val="tx1">
                    <a:lumMod val="75000"/>
                    <a:lumOff val="25000"/>
                  </a:schemeClr>
                </a:solidFill>
                <a:hlinkClick r:id="rId3"/>
              </a:rPr>
              <a:t>https://www.youtube.com/watch?v=wWttGChn5ZE</a:t>
            </a:r>
            <a:endParaRPr lang="en-GB">
              <a:solidFill>
                <a:schemeClr val="tx1">
                  <a:lumMod val="75000"/>
                  <a:lumOff val="25000"/>
                </a:schemeClr>
              </a:solidFill>
            </a:endParaRPr>
          </a:p>
          <a:p>
            <a:endParaRPr lang="en-GB">
              <a:solidFill>
                <a:schemeClr val="tx1">
                  <a:lumMod val="75000"/>
                  <a:lumOff val="25000"/>
                </a:schemeClr>
              </a:solidFill>
            </a:endParaRPr>
          </a:p>
        </p:txBody>
      </p:sp>
    </p:spTree>
    <p:extLst>
      <p:ext uri="{BB962C8B-B14F-4D97-AF65-F5344CB8AC3E}">
        <p14:creationId xmlns:p14="http://schemas.microsoft.com/office/powerpoint/2010/main" val="203623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Content Placeholder 3" descr="A picture containing photo&#10;&#10;Description generated with high confidence"/>
          <p:cNvPicPr>
            <a:picLocks noChangeAspect="1"/>
          </p:cNvPicPr>
          <p:nvPr/>
        </p:nvPicPr>
        <p:blipFill rotWithShape="1">
          <a:blip r:embed="rId2"/>
          <a:srcRect t="2051" r="2" b="953"/>
          <a:stretch/>
        </p:blipFill>
        <p:spPr>
          <a:xfrm>
            <a:off x="407432" y="419292"/>
            <a:ext cx="5522976" cy="6053328"/>
          </a:xfrm>
          <a:prstGeom prst="rect">
            <a:avLst/>
          </a:prstGeom>
        </p:spPr>
      </p:pic>
      <p:sp>
        <p:nvSpPr>
          <p:cNvPr id="2" name="Title 1"/>
          <p:cNvSpPr>
            <a:spLocks noGrp="1"/>
          </p:cNvSpPr>
          <p:nvPr>
            <p:ph type="title"/>
          </p:nvPr>
        </p:nvSpPr>
        <p:spPr>
          <a:xfrm>
            <a:off x="6846137" y="727626"/>
            <a:ext cx="4602152" cy="1718225"/>
          </a:xfrm>
        </p:spPr>
        <p:txBody>
          <a:bodyPr>
            <a:normAutofit/>
          </a:bodyPr>
          <a:lstStyle/>
          <a:p>
            <a:pPr>
              <a:lnSpc>
                <a:spcPct val="70000"/>
              </a:lnSpc>
            </a:pPr>
            <a:r>
              <a:rPr lang="en-GB" sz="2600"/>
              <a:t>Stanley Spencer, Christ Carrying the Cross </a:t>
            </a:r>
            <a:r>
              <a:rPr lang="en-GB" sz="2600">
                <a:hlinkClick r:id="rId3"/>
              </a:rPr>
              <a:t>http://www.tate.org.uk/art/artworks/spencer-christ-carrying-the-cross-n04117</a:t>
            </a:r>
            <a:endParaRPr lang="en-GB" sz="2600"/>
          </a:p>
        </p:txBody>
      </p:sp>
      <p:sp>
        <p:nvSpPr>
          <p:cNvPr id="9" name="Content Placeholder 8"/>
          <p:cNvSpPr>
            <a:spLocks noGrp="1"/>
          </p:cNvSpPr>
          <p:nvPr>
            <p:ph idx="1"/>
          </p:nvPr>
        </p:nvSpPr>
        <p:spPr>
          <a:xfrm>
            <a:off x="6846137" y="2538919"/>
            <a:ext cx="4602152" cy="3596880"/>
          </a:xfrm>
        </p:spPr>
        <p:txBody>
          <a:bodyPr>
            <a:normAutofit/>
          </a:bodyPr>
          <a:lstStyle/>
          <a:p>
            <a:endParaRPr lang="en-US"/>
          </a:p>
        </p:txBody>
      </p:sp>
    </p:spTree>
    <p:extLst>
      <p:ext uri="{BB962C8B-B14F-4D97-AF65-F5344CB8AC3E}">
        <p14:creationId xmlns:p14="http://schemas.microsoft.com/office/powerpoint/2010/main" val="268767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endParaRPr lang="en-US" altLang="en-US">
              <a:solidFill>
                <a:schemeClr val="tx1">
                  <a:lumMod val="75000"/>
                  <a:lumOff val="25000"/>
                </a:schemeClr>
              </a:solidFill>
            </a:endParaRPr>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2950" y="642594"/>
            <a:ext cx="8166100" cy="5949654"/>
          </a:xfrm>
        </p:spPr>
      </p:pic>
      <p:sp>
        <p:nvSpPr>
          <p:cNvPr id="28676" name="TextBox 4"/>
          <p:cNvSpPr txBox="1">
            <a:spLocks noChangeArrowheads="1"/>
          </p:cNvSpPr>
          <p:nvPr/>
        </p:nvSpPr>
        <p:spPr bwMode="auto">
          <a:xfrm>
            <a:off x="1524000" y="1"/>
            <a:ext cx="91440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GB" altLang="en-US" sz="1800">
                <a:solidFill>
                  <a:schemeClr val="tx1"/>
                </a:solidFill>
                <a:latin typeface="Tahoma" panose="020B0604030504040204" pitchFamily="34" charset="0"/>
              </a:rPr>
              <a:t>Pieter Bruegel the Elder, The Procession to Calvary, oil on canvas (124 × 170 cm) 1564 </a:t>
            </a:r>
          </a:p>
          <a:p>
            <a:pPr>
              <a:lnSpc>
                <a:spcPct val="100000"/>
              </a:lnSpc>
              <a:spcBef>
                <a:spcPct val="0"/>
              </a:spcBef>
              <a:spcAft>
                <a:spcPct val="0"/>
              </a:spcAft>
              <a:buClrTx/>
              <a:buSzTx/>
              <a:buFontTx/>
              <a:buNone/>
            </a:pPr>
            <a:r>
              <a:rPr lang="en-GB" altLang="en-US" sz="1800">
                <a:solidFill>
                  <a:schemeClr val="tx1"/>
                </a:solidFill>
                <a:latin typeface="Tahoma" panose="020B0604030504040204" pitchFamily="34" charset="0"/>
              </a:rPr>
              <a:t>Museum Kunsthistorisches Museum, Vienna, http://www.artbible.info/art/large/266.html</a:t>
            </a:r>
          </a:p>
        </p:txBody>
      </p:sp>
    </p:spTree>
    <p:extLst>
      <p:ext uri="{BB962C8B-B14F-4D97-AF65-F5344CB8AC3E}">
        <p14:creationId xmlns:p14="http://schemas.microsoft.com/office/powerpoint/2010/main" val="118318792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1621</TotalTime>
  <Words>897</Words>
  <Application>Microsoft Office PowerPoint</Application>
  <PresentationFormat>Custom</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Savon</vt:lpstr>
      <vt:lpstr>Saving SALVATION: Does Salvation Mean  Anything  to Us today?</vt:lpstr>
      <vt:lpstr>St Augustine:</vt:lpstr>
      <vt:lpstr>Church of England in the ‘Gospel of Salvation’, General Synod’s report, 2010   (https://www.churchofengland.org/media/39745/gsmisc956.pdf )</vt:lpstr>
      <vt:lpstr>Catechism of the Catholic Church http://www.vatican.va/archive/ENG0015/_INDEX.HTM </vt:lpstr>
      <vt:lpstr>Yves Congar:</vt:lpstr>
      <vt:lpstr>What is Salvation? (In 2 Minutes) - Paul Washer </vt:lpstr>
      <vt:lpstr>Gabrielle Aplin: Salvation (Official Lyrics Video)</vt:lpstr>
      <vt:lpstr>Stanley Spencer, Christ Carrying the Cross http://www.tate.org.uk/art/artworks/spencer-christ-carrying-the-cross-n04117</vt:lpstr>
      <vt:lpstr>PowerPoint Presentation</vt:lpstr>
      <vt:lpstr>The Mill and The Cross (2011) Movie Trailer HD </vt:lpstr>
      <vt:lpstr>Perfecting Humanity</vt:lpstr>
      <vt:lpstr>SALVATION?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dc:title>
  <dc:creator>Anna</dc:creator>
  <cp:lastModifiedBy>Elizabeth</cp:lastModifiedBy>
  <cp:revision>26</cp:revision>
  <dcterms:created xsi:type="dcterms:W3CDTF">2016-02-18T11:34:46Z</dcterms:created>
  <dcterms:modified xsi:type="dcterms:W3CDTF">2017-06-29T11:14:30Z</dcterms:modified>
</cp:coreProperties>
</file>